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2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A88E5-2C63-4419-950B-717D2909683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E0C92-4D24-4512-A210-70234D055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0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0C92-4D24-4512-A210-70234D055C3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60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0C92-4D24-4512-A210-70234D055C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284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0C92-4D24-4512-A210-70234D055C3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18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0C92-4D24-4512-A210-70234D055C3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909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0C92-4D24-4512-A210-70234D055C3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66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26D792B7-77BD-4118-925E-F09B1E660F7C}" type="datetimeFigureOut">
              <a:rPr lang="ru-RU" smtClean="0"/>
              <a:t>21.11.2011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E128E1C-3F38-4183-98AE-952FCFB6207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Overview of fast </a:t>
            </a:r>
            <a:r>
              <a:rPr lang="en-US" dirty="0"/>
              <a:t>algorithm </a:t>
            </a:r>
            <a:r>
              <a:rPr lang="en-US" dirty="0" smtClean="0"/>
              <a:t>for rough surfaces refraction computing invented by Charles de Rousier et al.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Real-time rough refraction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609329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Prepared by Luka</a:t>
            </a:r>
            <a:r>
              <a:rPr lang="cs-CZ" dirty="0" smtClean="0"/>
              <a:t>š Krtek </a:t>
            </a:r>
            <a:r>
              <a:rPr lang="en-US" dirty="0" smtClean="0"/>
              <a:t>&amp; Leonid Buneev.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003"/>
            <a:ext cx="8782288" cy="246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49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Algorithm: third pass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Render front facing geometry</a:t>
            </a:r>
          </a:p>
          <a:p>
            <a:pPr lvl="1"/>
            <a:r>
              <a:rPr lang="en-US" sz="1800" dirty="0"/>
              <a:t>C</a:t>
            </a:r>
            <a:r>
              <a:rPr lang="en-US" sz="1800" dirty="0" smtClean="0"/>
              <a:t>ompute </a:t>
            </a:r>
            <a:r>
              <a:rPr lang="en-US" sz="1800" dirty="0" smtClean="0"/>
              <a:t>refraction </a:t>
            </a:r>
            <a:r>
              <a:rPr lang="en-US" sz="1800" dirty="0"/>
              <a:t>at the first </a:t>
            </a:r>
            <a:r>
              <a:rPr lang="en-US" sz="1800" dirty="0" smtClean="0"/>
              <a:t>interface</a:t>
            </a:r>
          </a:p>
          <a:p>
            <a:pPr lvl="1"/>
            <a:r>
              <a:rPr lang="en-US" sz="1800" dirty="0"/>
              <a:t>T</a:t>
            </a:r>
            <a:r>
              <a:rPr lang="en-US" sz="1800" dirty="0" smtClean="0"/>
              <a:t>race </a:t>
            </a:r>
            <a:r>
              <a:rPr lang="en-US" sz="1800" dirty="0"/>
              <a:t>a </a:t>
            </a:r>
            <a:r>
              <a:rPr lang="en-US" sz="1800" dirty="0" smtClean="0"/>
              <a:t>cone of the refracted </a:t>
            </a:r>
            <a:r>
              <a:rPr lang="en-US" sz="1800" dirty="0"/>
              <a:t>rays inside the </a:t>
            </a:r>
            <a:r>
              <a:rPr lang="en-US" sz="1800" dirty="0" smtClean="0"/>
              <a:t>object</a:t>
            </a:r>
          </a:p>
          <a:p>
            <a:pPr lvl="2"/>
            <a:r>
              <a:rPr lang="en-US" sz="1800" dirty="0" smtClean="0"/>
              <a:t>4 rays bounding 75% of BTDF</a:t>
            </a:r>
            <a:endParaRPr lang="en-US" sz="1800" dirty="0" smtClean="0"/>
          </a:p>
          <a:p>
            <a:pPr lvl="1"/>
            <a:r>
              <a:rPr lang="en-US" sz="1800" dirty="0" smtClean="0"/>
              <a:t>Use the </a:t>
            </a:r>
            <a:r>
              <a:rPr lang="en-US" sz="1800" dirty="0"/>
              <a:t>NDF </a:t>
            </a:r>
            <a:r>
              <a:rPr lang="en-US" sz="1800" dirty="0" smtClean="0"/>
              <a:t>buffer (from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pass)  to retrieve </a:t>
            </a:r>
            <a:r>
              <a:rPr lang="en-US" sz="1800" dirty="0"/>
              <a:t>the NDF </a:t>
            </a:r>
            <a:r>
              <a:rPr lang="en-US" sz="1800" dirty="0" smtClean="0"/>
              <a:t>approximating the </a:t>
            </a:r>
            <a:r>
              <a:rPr lang="en-US" sz="1800" dirty="0"/>
              <a:t>intersection of the cone with </a:t>
            </a:r>
            <a:r>
              <a:rPr lang="en-US" sz="1800" dirty="0" smtClean="0"/>
              <a:t>back-facing geometry</a:t>
            </a:r>
          </a:p>
          <a:p>
            <a:pPr lvl="1"/>
            <a:r>
              <a:rPr lang="en-US" sz="1800" dirty="0" smtClean="0"/>
              <a:t>Read incoming radiance from pre-convoluted environment map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93096"/>
            <a:ext cx="9144000" cy="155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72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/>
              <a:t>Q&amp;A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85245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ru-RU" dirty="0"/>
          </a:p>
        </p:txBody>
      </p:sp>
      <p:pic>
        <p:nvPicPr>
          <p:cNvPr id="4" name="SupplementalVideoRRR.av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600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279133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BTDF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Объект 1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Light ray can be reflected, transmitted or absorbed.</a:t>
                </a:r>
              </a:p>
              <a:p>
                <a:r>
                  <a:rPr lang="en-US" dirty="0" smtClean="0"/>
                  <a:t>Reflection =&gt; BRDF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 smtClean="0"/>
                  <a:t>) – ‘R’ for Reflectance</a:t>
                </a:r>
              </a:p>
              <a:p>
                <a:r>
                  <a:rPr lang="en-US" dirty="0" smtClean="0"/>
                  <a:t>Transmission =&gt; BTDF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) - ‘T’ for Transmittance</a:t>
                </a:r>
              </a:p>
              <a:p>
                <a:r>
                  <a:rPr lang="en-US" dirty="0" smtClean="0"/>
                  <a:t>Ideal model – specular BRDF and BTDF</a:t>
                </a:r>
                <a:r>
                  <a:rPr lang="en-US" dirty="0"/>
                  <a:t> </a:t>
                </a:r>
                <a:r>
                  <a:rPr lang="en-US" dirty="0" smtClean="0"/>
                  <a:t>- easy to compute</a:t>
                </a:r>
              </a:p>
              <a:p>
                <a:r>
                  <a:rPr lang="en-US" dirty="0" smtClean="0"/>
                  <a:t>Real life – more complex functions – need to integrate over whole hemisphere</a:t>
                </a:r>
              </a:p>
              <a:p>
                <a:r>
                  <a:rPr lang="en-US" dirty="0" smtClean="0"/>
                  <a:t>BRDF integrates over “upper”</a:t>
                </a:r>
                <a:r>
                  <a:rPr lang="en-US" dirty="0"/>
                  <a:t> hemisphere</a:t>
                </a:r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Ω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BTDF – over “lower” hemisphere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Ω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" name="Объек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3"/>
                <a:stretch>
                  <a:fillRect l="-308" t="-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106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brdf &amp; btdf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59705"/>
            <a:ext cx="3892917" cy="385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11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glossy brdf &amp; rough btdf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/>
          <a:stretch/>
        </p:blipFill>
        <p:spPr bwMode="auto">
          <a:xfrm>
            <a:off x="2627784" y="1652281"/>
            <a:ext cx="3888431" cy="386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81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BTDF – integration over 2 surfaces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995138" cy="403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883310" cy="414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8"/>
          <a:stretch/>
        </p:blipFill>
        <p:spPr bwMode="auto">
          <a:xfrm>
            <a:off x="650118" y="1699746"/>
            <a:ext cx="2680851" cy="38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1668564"/>
            <a:ext cx="14382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2809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74" y="2935982"/>
            <a:ext cx="534352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55" y="4437112"/>
            <a:ext cx="4114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860032" y="3429000"/>
            <a:ext cx="93610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 вниз 9"/>
          <p:cNvSpPr/>
          <p:nvPr/>
        </p:nvSpPr>
        <p:spPr>
          <a:xfrm>
            <a:off x="5148064" y="3501008"/>
            <a:ext cx="360040" cy="864096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6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Pre-convolution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Goal: pre-compute incoming radiance at 2</a:t>
                </a:r>
                <a:r>
                  <a:rPr lang="en-US" baseline="30000" dirty="0" smtClean="0"/>
                  <a:t>nd</a:t>
                </a:r>
                <a:r>
                  <a:rPr lang="en-US" dirty="0" smtClean="0"/>
                  <a:t> surface.</a:t>
                </a:r>
              </a:p>
              <a:p>
                <a:r>
                  <a:rPr lang="en-US" dirty="0"/>
                  <a:t>P</a:t>
                </a:r>
                <a:r>
                  <a:rPr lang="en-US" dirty="0" smtClean="0"/>
                  <a:t>ossible only if BTDF is radially symmetric.</a:t>
                </a:r>
              </a:p>
              <a:p>
                <a:r>
                  <a:rPr lang="en-US" dirty="0" smtClean="0"/>
                  <a:t>BTDF is approximated well by a spherical Gaussian:</a:t>
                </a:r>
              </a:p>
              <a:p>
                <a:r>
                  <a:rPr lang="en-US" dirty="0" smtClean="0"/>
                  <a:t>We can pre-compute parameters for every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𝜂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1/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𝜂</m:t>
                    </m:r>
                  </m:oMath>
                </a14:m>
                <a:r>
                  <a:rPr lang="en-US" dirty="0" smtClean="0"/>
                  <a:t> and store in 2D texture, indexed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𝜅</m:t>
                            </m:r>
                          </m:e>
                          <m:sub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sub>
                        </m:sSub>
                      </m:e>
                      <m:sub/>
                      <m:sup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dirty="0" smtClean="0"/>
                  <a:t>:</a:t>
                </a:r>
              </a:p>
              <a:p>
                <a:r>
                  <a:rPr lang="en-US" dirty="0"/>
                  <a:t>Gaussian is symmetric, therefore environment map pre-convolution is possible. 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l="-308" t="-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2347805"/>
            <a:ext cx="2695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43559"/>
            <a:ext cx="26765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62747"/>
            <a:ext cx="18573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355976" y="4509120"/>
            <a:ext cx="936104" cy="64807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7" name="Picture 7" descr="C:\Users\Qk\Desktop\Captur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2"/>
          <a:stretch/>
        </p:blipFill>
        <p:spPr bwMode="auto">
          <a:xfrm>
            <a:off x="2051720" y="3841566"/>
            <a:ext cx="2162175" cy="19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9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transport =&gt; Geometry filtering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Goal: approximate light transport inside object</a:t>
            </a:r>
          </a:p>
          <a:p>
            <a:r>
              <a:rPr lang="en-US" dirty="0" smtClean="0"/>
              <a:t>Idea: Represent </a:t>
            </a:r>
            <a:r>
              <a:rPr lang="en-US" dirty="0"/>
              <a:t>the geometry intersected </a:t>
            </a:r>
            <a:r>
              <a:rPr lang="en-US" dirty="0" smtClean="0"/>
              <a:t>at </a:t>
            </a:r>
            <a:r>
              <a:rPr lang="en-US" dirty="0"/>
              <a:t>the </a:t>
            </a:r>
            <a:r>
              <a:rPr lang="en-US" dirty="0" smtClean="0"/>
              <a:t>second interface </a:t>
            </a:r>
            <a:r>
              <a:rPr lang="en-US" dirty="0"/>
              <a:t>as a flat proxy enriched with </a:t>
            </a:r>
            <a:r>
              <a:rPr lang="en-US" dirty="0" smtClean="0"/>
              <a:t>NDF.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60769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60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Algorithm: pre-computation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Pre-computation of parameters for Gaussian BTDF approximation </a:t>
                </a:r>
              </a:p>
              <a:p>
                <a:endParaRPr lang="en-US" dirty="0"/>
              </a:p>
              <a:p>
                <a:pPr lvl="1"/>
                <a:r>
                  <a:rPr lang="en-US" dirty="0" smtClean="0"/>
                  <a:t>Stored as 2D texture for every index of refraction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𝜂</m:t>
                    </m:r>
                  </m:oMath>
                </a14:m>
                <a:r>
                  <a:rPr lang="en-US" dirty="0" smtClean="0"/>
                  <a:t> used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Pre-convolution of environment map with </a:t>
                </a:r>
                <a:r>
                  <a:rPr lang="en-US" dirty="0" smtClean="0"/>
                  <a:t>BTDF</a:t>
                </a:r>
                <a:endParaRPr lang="en-US" dirty="0"/>
              </a:p>
              <a:p>
                <a:pPr lvl="1"/>
                <a:r>
                  <a:rPr lang="en-US" dirty="0" smtClean="0"/>
                  <a:t>Stored </a:t>
                </a:r>
                <a:r>
                  <a:rPr lang="en-US" dirty="0" smtClean="0"/>
                  <a:t>as mip-map with decreasing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𝜅</m:t>
                    </m:r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l="-308" t="-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15" y="2708920"/>
            <a:ext cx="26670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31425"/>
            <a:ext cx="2695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97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Algorithm: first &amp; second pass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 smtClean="0"/>
              <a:t>First pass:</a:t>
            </a:r>
          </a:p>
          <a:p>
            <a:pPr lvl="1"/>
            <a:r>
              <a:rPr lang="en-US" dirty="0" smtClean="0"/>
              <a:t>Render back-facing geometry</a:t>
            </a:r>
          </a:p>
          <a:p>
            <a:pPr lvl="1"/>
            <a:r>
              <a:rPr lang="en-US" dirty="0" smtClean="0"/>
              <a:t>Store depth &amp; NDF</a:t>
            </a:r>
          </a:p>
          <a:p>
            <a:r>
              <a:rPr lang="en-US" b="1" dirty="0" smtClean="0"/>
              <a:t>Second pass:</a:t>
            </a:r>
          </a:p>
          <a:p>
            <a:pPr lvl="1"/>
            <a:r>
              <a:rPr lang="en-US" dirty="0" smtClean="0"/>
              <a:t>Create NDF MIP-map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64" y="3645024"/>
            <a:ext cx="59531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32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2557</TotalTime>
  <Words>357</Words>
  <Application>Microsoft Office PowerPoint</Application>
  <PresentationFormat>Экран (4:3)</PresentationFormat>
  <Paragraphs>56</Paragraphs>
  <Slides>12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Горизонт</vt:lpstr>
      <vt:lpstr>Real-time rough refraction</vt:lpstr>
      <vt:lpstr>BTDF</vt:lpstr>
      <vt:lpstr>Specular brdf &amp; btdf</vt:lpstr>
      <vt:lpstr>glossy brdf &amp; rough btdf</vt:lpstr>
      <vt:lpstr>BTDF – integration over 2 surfaces</vt:lpstr>
      <vt:lpstr>Pre-convolution</vt:lpstr>
      <vt:lpstr>Light transport =&gt; Geometry filtering</vt:lpstr>
      <vt:lpstr>Algorithm: pre-computation</vt:lpstr>
      <vt:lpstr>Algorithm: first &amp; second pass</vt:lpstr>
      <vt:lpstr>Algorithm: third pass</vt:lpstr>
      <vt:lpstr>Q&amp;A</vt:lpstr>
      <vt:lpstr>video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Qk</dc:creator>
  <cp:lastModifiedBy>Qk</cp:lastModifiedBy>
  <cp:revision>31</cp:revision>
  <dcterms:created xsi:type="dcterms:W3CDTF">2011-11-19T18:44:01Z</dcterms:created>
  <dcterms:modified xsi:type="dcterms:W3CDTF">2011-11-21T14:47:40Z</dcterms:modified>
</cp:coreProperties>
</file>